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3942-39FB-4410-BFB3-77F89FCA1D7A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63C-18BC-427D-B0F7-6C6F733D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6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3942-39FB-4410-BFB3-77F89FCA1D7A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63C-18BC-427D-B0F7-6C6F733D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1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3942-39FB-4410-BFB3-77F89FCA1D7A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63C-18BC-427D-B0F7-6C6F733D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58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704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3942-39FB-4410-BFB3-77F89FCA1D7A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63C-18BC-427D-B0F7-6C6F733D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0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3942-39FB-4410-BFB3-77F89FCA1D7A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63C-18BC-427D-B0F7-6C6F733D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6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3942-39FB-4410-BFB3-77F89FCA1D7A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63C-18BC-427D-B0F7-6C6F733D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5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3942-39FB-4410-BFB3-77F89FCA1D7A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63C-18BC-427D-B0F7-6C6F733D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3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3942-39FB-4410-BFB3-77F89FCA1D7A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63C-18BC-427D-B0F7-6C6F733D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3942-39FB-4410-BFB3-77F89FCA1D7A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63C-18BC-427D-B0F7-6C6F733D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4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3942-39FB-4410-BFB3-77F89FCA1D7A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63C-18BC-427D-B0F7-6C6F733D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8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3942-39FB-4410-BFB3-77F89FCA1D7A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63C-18BC-427D-B0F7-6C6F733D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0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23942-39FB-4410-BFB3-77F89FCA1D7A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E663C-18BC-427D-B0F7-6C6F733D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9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.svg"/><Relationship Id="rId3" Type="http://schemas.openxmlformats.org/officeDocument/2006/relationships/image" Target="../media/image10.png"/><Relationship Id="rId7" Type="http://schemas.openxmlformats.org/officeDocument/2006/relationships/image" Target="../media/image1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13B4CD0-987D-50E0-1D43-54C9CD39B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" y="0"/>
            <a:ext cx="12182156" cy="6858000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7929D5FE-94F8-888B-AC96-DCFB3A9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E8DD24B-E903-4036-97EC-4010BC980408}" type="slidenum">
              <a:rPr lang="en-US" sz="1800" b="1" smtClean="0">
                <a:solidFill>
                  <a:srgbClr val="2CA9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fld>
            <a:endParaRPr lang="en-US" b="1" dirty="0">
              <a:solidFill>
                <a:srgbClr val="2CA9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C26B8-0114-615E-B08C-556EA9A150B8}"/>
              </a:ext>
            </a:extLst>
          </p:cNvPr>
          <p:cNvSpPr/>
          <p:nvPr/>
        </p:nvSpPr>
        <p:spPr>
          <a:xfrm>
            <a:off x="1297791" y="407670"/>
            <a:ext cx="44959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Attendance Module</a:t>
            </a:r>
          </a:p>
          <a:p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Moavineen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012EB-A8A6-934C-D873-99386A62C1D8}"/>
              </a:ext>
            </a:extLst>
          </p:cNvPr>
          <p:cNvSpPr/>
          <p:nvPr/>
        </p:nvSpPr>
        <p:spPr>
          <a:xfrm>
            <a:off x="1231116" y="1875254"/>
            <a:ext cx="637282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cap="none" spc="0" dirty="0">
                <a:ln w="0"/>
              </a:rPr>
              <a:t>Develop a module to track Moavineen attendance seamlessly during Hajj proceedings, facilitating efficient monitoring of staffing and coverage throughout the event.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0" cap="none" spc="0" dirty="0">
              <a:ln w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cap="none" spc="0" dirty="0">
                <a:ln w="0"/>
              </a:rPr>
              <a:t>Implement geolocation technology to verify attendance accurately. Moavineen will only be permitted to mark their attendance when physically present at their designated duty locations.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0" cap="none" spc="0" dirty="0">
              <a:ln w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cap="none" spc="0" dirty="0">
                <a:ln w="0"/>
              </a:rPr>
              <a:t>Ensure precise staffing control by limiting attendance marking to assigned locations. This feature promotes accountability among Moavineen, optimizing overall coverage and operational effectiveness.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2018880-9AC4-D34A-B653-7F652655D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7569304" y="0"/>
            <a:ext cx="343920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56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12708D-AF3A-DA48-F657-2498E303B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" y="0"/>
            <a:ext cx="1218215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83C979-A0F7-1D59-963C-618A3B9BF39F}"/>
              </a:ext>
            </a:extLst>
          </p:cNvPr>
          <p:cNvSpPr/>
          <p:nvPr/>
        </p:nvSpPr>
        <p:spPr>
          <a:xfrm>
            <a:off x="1051945" y="656757"/>
            <a:ext cx="2382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Login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67853-5D98-0B51-9AA4-68355DE68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r="864"/>
          <a:stretch/>
        </p:blipFill>
        <p:spPr>
          <a:xfrm>
            <a:off x="6607279" y="0"/>
            <a:ext cx="343920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E2037A-5BCC-5A7C-ABA4-641635250F81}"/>
              </a:ext>
            </a:extLst>
          </p:cNvPr>
          <p:cNvGrpSpPr/>
          <p:nvPr/>
        </p:nvGrpSpPr>
        <p:grpSpPr>
          <a:xfrm>
            <a:off x="92596" y="5707625"/>
            <a:ext cx="337561" cy="1150375"/>
            <a:chOff x="92596" y="5707625"/>
            <a:chExt cx="337561" cy="11503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31226B-6C16-FF0D-8D48-3FD2CCE66778}"/>
                </a:ext>
              </a:extLst>
            </p:cNvPr>
            <p:cNvSpPr/>
            <p:nvPr/>
          </p:nvSpPr>
          <p:spPr>
            <a:xfrm>
              <a:off x="92596" y="5707625"/>
              <a:ext cx="168781" cy="11503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C23A9C-AA65-67A8-2088-27BEAF435BC9}"/>
                </a:ext>
              </a:extLst>
            </p:cNvPr>
            <p:cNvSpPr/>
            <p:nvPr/>
          </p:nvSpPr>
          <p:spPr>
            <a:xfrm>
              <a:off x="261377" y="6341806"/>
              <a:ext cx="168780" cy="51619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B091AF-412B-64F5-194B-78C617CE7474}"/>
              </a:ext>
            </a:extLst>
          </p:cNvPr>
          <p:cNvGrpSpPr/>
          <p:nvPr/>
        </p:nvGrpSpPr>
        <p:grpSpPr>
          <a:xfrm flipH="1" flipV="1">
            <a:off x="11769210" y="0"/>
            <a:ext cx="337561" cy="1150375"/>
            <a:chOff x="92596" y="5707625"/>
            <a:chExt cx="337561" cy="11503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6E99FD-3B73-DD5A-A5E0-BCCD65063140}"/>
                </a:ext>
              </a:extLst>
            </p:cNvPr>
            <p:cNvSpPr/>
            <p:nvPr/>
          </p:nvSpPr>
          <p:spPr>
            <a:xfrm>
              <a:off x="92596" y="5707625"/>
              <a:ext cx="168781" cy="11503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432D84-D5E1-A395-2200-1AEC123E98A7}"/>
                </a:ext>
              </a:extLst>
            </p:cNvPr>
            <p:cNvSpPr/>
            <p:nvPr/>
          </p:nvSpPr>
          <p:spPr>
            <a:xfrm>
              <a:off x="261377" y="6341806"/>
              <a:ext cx="168780" cy="51619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7929D5FE-94F8-888B-AC96-DCFB3A9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E8DD24B-E903-4036-97EC-4010BC980408}" type="slidenum">
              <a:rPr lang="en-US" sz="18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B1D736-3BCB-CA67-EC23-0975CD038232}"/>
              </a:ext>
            </a:extLst>
          </p:cNvPr>
          <p:cNvSpPr/>
          <p:nvPr/>
        </p:nvSpPr>
        <p:spPr>
          <a:xfrm>
            <a:off x="1730483" y="1965468"/>
            <a:ext cx="427040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 be able to login with</a:t>
            </a:r>
          </a:p>
          <a:p>
            <a:pPr defTabSz="45720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given credentials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17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CC0CF9-FA80-2977-0DA8-454D65552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" y="0"/>
            <a:ext cx="1218215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83C979-A0F7-1D59-963C-618A3B9BF39F}"/>
              </a:ext>
            </a:extLst>
          </p:cNvPr>
          <p:cNvSpPr/>
          <p:nvPr/>
        </p:nvSpPr>
        <p:spPr>
          <a:xfrm>
            <a:off x="1039854" y="688710"/>
            <a:ext cx="3296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Check-in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67853-5D98-0B51-9AA4-68355DE68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6607279" y="0"/>
            <a:ext cx="343920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618CA78-8D27-9DD6-D1DD-A81001A5B698}"/>
              </a:ext>
            </a:extLst>
          </p:cNvPr>
          <p:cNvGrpSpPr/>
          <p:nvPr/>
        </p:nvGrpSpPr>
        <p:grpSpPr>
          <a:xfrm>
            <a:off x="92596" y="5707625"/>
            <a:ext cx="337561" cy="1150375"/>
            <a:chOff x="92596" y="5707625"/>
            <a:chExt cx="337561" cy="11503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A1096D-7A0E-3631-51B8-7951A9D90D63}"/>
                </a:ext>
              </a:extLst>
            </p:cNvPr>
            <p:cNvSpPr/>
            <p:nvPr/>
          </p:nvSpPr>
          <p:spPr>
            <a:xfrm>
              <a:off x="92596" y="5707625"/>
              <a:ext cx="168781" cy="11503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0AA68E-A231-1485-C20D-D5BA96E73978}"/>
                </a:ext>
              </a:extLst>
            </p:cNvPr>
            <p:cNvSpPr/>
            <p:nvPr/>
          </p:nvSpPr>
          <p:spPr>
            <a:xfrm>
              <a:off x="261377" y="6341806"/>
              <a:ext cx="168780" cy="51619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E354DD-AC65-667A-B16F-824BCDEF3D92}"/>
              </a:ext>
            </a:extLst>
          </p:cNvPr>
          <p:cNvGrpSpPr/>
          <p:nvPr/>
        </p:nvGrpSpPr>
        <p:grpSpPr>
          <a:xfrm flipH="1" flipV="1">
            <a:off x="11769210" y="0"/>
            <a:ext cx="337561" cy="1150375"/>
            <a:chOff x="92596" y="5707625"/>
            <a:chExt cx="337561" cy="11503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C1DEFE-1621-8F4F-EC54-F8269091D42C}"/>
                </a:ext>
              </a:extLst>
            </p:cNvPr>
            <p:cNvSpPr/>
            <p:nvPr/>
          </p:nvSpPr>
          <p:spPr>
            <a:xfrm>
              <a:off x="92596" y="5707625"/>
              <a:ext cx="168781" cy="11503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47967C-634C-F507-345E-99CC1255A0BF}"/>
                </a:ext>
              </a:extLst>
            </p:cNvPr>
            <p:cNvSpPr/>
            <p:nvPr/>
          </p:nvSpPr>
          <p:spPr>
            <a:xfrm>
              <a:off x="261377" y="6341806"/>
              <a:ext cx="168780" cy="51619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00002744-9ED9-FFB7-3E1A-07D785FB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E8DD24B-E903-4036-97EC-4010BC980408}" type="slidenum">
              <a:rPr lang="en-US" sz="18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B6A48B-F201-207A-7CD8-23812E0B3B7C}"/>
              </a:ext>
            </a:extLst>
          </p:cNvPr>
          <p:cNvSpPr/>
          <p:nvPr/>
        </p:nvSpPr>
        <p:spPr>
          <a:xfrm>
            <a:off x="1730483" y="1965468"/>
            <a:ext cx="4247253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 have to check-in to</a:t>
            </a:r>
          </a:p>
          <a:p>
            <a:pPr defTabSz="45720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mark his/her attendance</a:t>
            </a:r>
          </a:p>
          <a:p>
            <a:pPr marL="457200" indent="-457200" defTabSz="457200">
              <a:buFont typeface="Wingdings" panose="05000000000000000000" pitchFamily="2" charset="2"/>
              <a:buChar char="Ø"/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 will be only able to</a:t>
            </a:r>
          </a:p>
          <a:p>
            <a:pPr defTabSz="45720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check-in at designated</a:t>
            </a:r>
          </a:p>
          <a:p>
            <a:pPr defTabSz="45720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location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025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69A16C-DF1C-B2A3-56ED-2CDD6ADDD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" y="0"/>
            <a:ext cx="1218215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83C979-A0F7-1D59-963C-618A3B9BF39F}"/>
              </a:ext>
            </a:extLst>
          </p:cNvPr>
          <p:cNvSpPr/>
          <p:nvPr/>
        </p:nvSpPr>
        <p:spPr>
          <a:xfrm>
            <a:off x="1060402" y="1118422"/>
            <a:ext cx="3735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Check-out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67853-5D98-0B51-9AA4-68355DE68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r="864"/>
          <a:stretch/>
        </p:blipFill>
        <p:spPr>
          <a:xfrm>
            <a:off x="6607279" y="0"/>
            <a:ext cx="343920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6FBD31-8AA9-F9CF-ED9F-58C015F928A1}"/>
              </a:ext>
            </a:extLst>
          </p:cNvPr>
          <p:cNvGrpSpPr/>
          <p:nvPr/>
        </p:nvGrpSpPr>
        <p:grpSpPr>
          <a:xfrm>
            <a:off x="92596" y="5707625"/>
            <a:ext cx="337561" cy="1150375"/>
            <a:chOff x="92596" y="5707625"/>
            <a:chExt cx="337561" cy="11503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DBA48E-CAB6-1436-2BCC-8F475563F21E}"/>
                </a:ext>
              </a:extLst>
            </p:cNvPr>
            <p:cNvSpPr/>
            <p:nvPr/>
          </p:nvSpPr>
          <p:spPr>
            <a:xfrm>
              <a:off x="92596" y="5707625"/>
              <a:ext cx="168781" cy="11503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50FE61-9C92-B898-F5A5-67CA819D5692}"/>
                </a:ext>
              </a:extLst>
            </p:cNvPr>
            <p:cNvSpPr/>
            <p:nvPr/>
          </p:nvSpPr>
          <p:spPr>
            <a:xfrm>
              <a:off x="261377" y="6341806"/>
              <a:ext cx="168780" cy="51619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872295-3D93-1564-611D-FCF367A9EB60}"/>
              </a:ext>
            </a:extLst>
          </p:cNvPr>
          <p:cNvGrpSpPr/>
          <p:nvPr/>
        </p:nvGrpSpPr>
        <p:grpSpPr>
          <a:xfrm flipH="1" flipV="1">
            <a:off x="11769210" y="0"/>
            <a:ext cx="337561" cy="1150375"/>
            <a:chOff x="92596" y="5707625"/>
            <a:chExt cx="337561" cy="11503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55986E-6001-BA0A-DF5D-F2507F8B498F}"/>
                </a:ext>
              </a:extLst>
            </p:cNvPr>
            <p:cNvSpPr/>
            <p:nvPr/>
          </p:nvSpPr>
          <p:spPr>
            <a:xfrm>
              <a:off x="92596" y="5707625"/>
              <a:ext cx="168781" cy="11503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5F1B85-D524-4A8C-A2FB-DB5A8537C540}"/>
                </a:ext>
              </a:extLst>
            </p:cNvPr>
            <p:cNvSpPr/>
            <p:nvPr/>
          </p:nvSpPr>
          <p:spPr>
            <a:xfrm>
              <a:off x="261377" y="6341806"/>
              <a:ext cx="168780" cy="51619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8273A62D-616F-8409-ECD0-D7A8B559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E8DD24B-E903-4036-97EC-4010BC980408}" type="slidenum">
              <a:rPr lang="en-US" sz="18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EB21B4-7709-AB88-C6F9-759F2A45E2C3}"/>
              </a:ext>
            </a:extLst>
          </p:cNvPr>
          <p:cNvSpPr/>
          <p:nvPr/>
        </p:nvSpPr>
        <p:spPr>
          <a:xfrm>
            <a:off x="1730483" y="1965468"/>
            <a:ext cx="440005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 have to check-out to</a:t>
            </a:r>
          </a:p>
          <a:p>
            <a:pPr defTabSz="45720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mark his/her attendance</a:t>
            </a:r>
          </a:p>
          <a:p>
            <a:pPr marL="457200" indent="-457200" defTabSz="457200">
              <a:buFont typeface="Wingdings" panose="05000000000000000000" pitchFamily="2" charset="2"/>
              <a:buChar char="Ø"/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 will be only able to</a:t>
            </a:r>
          </a:p>
          <a:p>
            <a:pPr defTabSz="45720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check-out at designated</a:t>
            </a:r>
          </a:p>
          <a:p>
            <a:pPr defTabSz="45720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location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57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646A93-EA9E-6581-003C-DCC631FBC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" y="0"/>
            <a:ext cx="1218215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439DA1-A65E-59EB-52C2-8D0D8A22D111}"/>
              </a:ext>
            </a:extLst>
          </p:cNvPr>
          <p:cNvSpPr/>
          <p:nvPr/>
        </p:nvSpPr>
        <p:spPr>
          <a:xfrm>
            <a:off x="2806048" y="593634"/>
            <a:ext cx="6306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3"/>
              </a:buClr>
            </a:pPr>
            <a:r>
              <a:rPr lang="en-US" sz="2400" b="1" u="sng" dirty="0">
                <a:solidFill>
                  <a:schemeClr val="bg1"/>
                </a:solidFill>
                <a:ea typeface="+mj-ea"/>
                <a:cs typeface="+mj-cs"/>
              </a:rPr>
              <a:t>Complaint Management &amp; Monitoring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39517-CBB9-8DA2-05D4-C2CB84B70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27" y="289707"/>
            <a:ext cx="1054653" cy="10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58CFB-FBB3-E3EF-2119-2975DDB13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87" y="1649139"/>
            <a:ext cx="5569024" cy="3104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406862-1E98-82C7-F343-05CE88EB7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46" y="4711185"/>
            <a:ext cx="5798091" cy="192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F7F39E-ED71-552F-E68D-BE534918F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2" y="4727075"/>
            <a:ext cx="5702274" cy="18914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3F22B1-8B52-7824-D0EB-297F486F3FBE}"/>
              </a:ext>
            </a:extLst>
          </p:cNvPr>
          <p:cNvSpPr txBox="1"/>
          <p:nvPr/>
        </p:nvSpPr>
        <p:spPr>
          <a:xfrm>
            <a:off x="1029261" y="1687718"/>
            <a:ext cx="4328646" cy="29438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371475" indent="-371475">
              <a:buAutoNum type="arabicPeriod"/>
            </a:pPr>
            <a:r>
              <a:rPr lang="en-US" sz="1600" dirty="0"/>
              <a:t>Haji can Directly lunch a Complain using Pak Hajj App on Clicks</a:t>
            </a:r>
          </a:p>
          <a:p>
            <a:pPr marL="371475" indent="-371475">
              <a:lnSpc>
                <a:spcPct val="107000"/>
              </a:lnSpc>
              <a:buFont typeface="Wingdings" panose="05000000000000000000" pitchFamily="2" charset="2"/>
              <a:buAutoNum type="arabicPeriod"/>
            </a:pPr>
            <a:r>
              <a:rPr lang="en-US" sz="1600" dirty="0"/>
              <a:t>Complaint location, type and sub-type can be added dynamically any time</a:t>
            </a:r>
          </a:p>
          <a:p>
            <a:pPr marL="371475" indent="-371475">
              <a:lnSpc>
                <a:spcPct val="107000"/>
              </a:lnSpc>
              <a:spcAft>
                <a:spcPts val="400"/>
              </a:spcAft>
              <a:buFont typeface="Wingdings" panose="05000000000000000000" pitchFamily="2" charset="2"/>
              <a:buAutoNum type="arabicPeriod"/>
            </a:pPr>
            <a:r>
              <a:rPr lang="en-US" sz="1600" dirty="0"/>
              <a:t> Call center representatives can add complaints on behave of Hajis </a:t>
            </a:r>
          </a:p>
          <a:p>
            <a:pPr marL="371475" indent="-371475">
              <a:lnSpc>
                <a:spcPct val="107000"/>
              </a:lnSpc>
              <a:spcAft>
                <a:spcPts val="400"/>
              </a:spcAft>
              <a:buFont typeface="Wingdings" panose="05000000000000000000" pitchFamily="2" charset="2"/>
              <a:buAutoNum type="arabicPeriod"/>
            </a:pPr>
            <a:r>
              <a:rPr lang="en-US" sz="1600" dirty="0"/>
              <a:t>Over 6,000 Complaints have been received and addressed since the lunch of the App</a:t>
            </a:r>
          </a:p>
          <a:p>
            <a:pPr marL="371475" indent="-371475">
              <a:lnSpc>
                <a:spcPct val="107000"/>
              </a:lnSpc>
              <a:spcAft>
                <a:spcPts val="400"/>
              </a:spcAft>
              <a:buFont typeface="Wingdings" panose="05000000000000000000" pitchFamily="2" charset="2"/>
              <a:buAutoNum type="arabicPeriod"/>
            </a:pPr>
            <a:r>
              <a:rPr lang="en-US" sz="1600" dirty="0"/>
              <a:t>Monitoring &amp; Resolution is on fingertips </a:t>
            </a:r>
          </a:p>
          <a:p>
            <a:pPr marL="371475" indent="-371475">
              <a:lnSpc>
                <a:spcPct val="107000"/>
              </a:lnSpc>
              <a:spcAft>
                <a:spcPts val="400"/>
              </a:spcAft>
              <a:buFont typeface="Wingdings" panose="05000000000000000000" pitchFamily="2" charset="2"/>
              <a:buAutoNum type="arabicPeriod"/>
            </a:pPr>
            <a:r>
              <a:rPr lang="en-US" sz="1600" dirty="0"/>
              <a:t>Transparence and Decision making will be Easy</a:t>
            </a:r>
          </a:p>
          <a:p>
            <a:pPr marL="371475" indent="-371475" algn="ctr">
              <a:buAutoNum type="arabicPeriod"/>
            </a:pPr>
            <a:endParaRPr lang="en-US" sz="900" dirty="0">
              <a:solidFill>
                <a:schemeClr val="accent3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9CA16A-798B-CF25-7E9C-4A7CFE1CBDFA}"/>
              </a:ext>
            </a:extLst>
          </p:cNvPr>
          <p:cNvGrpSpPr/>
          <p:nvPr/>
        </p:nvGrpSpPr>
        <p:grpSpPr>
          <a:xfrm>
            <a:off x="947980" y="1542939"/>
            <a:ext cx="4478263" cy="2963500"/>
            <a:chOff x="4713542" y="4227741"/>
            <a:chExt cx="9001232" cy="31992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B476EC-E473-2F1A-CFE9-B2A455B11BA9}"/>
                </a:ext>
              </a:extLst>
            </p:cNvPr>
            <p:cNvGrpSpPr/>
            <p:nvPr/>
          </p:nvGrpSpPr>
          <p:grpSpPr>
            <a:xfrm>
              <a:off x="4713542" y="4227741"/>
              <a:ext cx="3338566" cy="1463040"/>
              <a:chOff x="4422140" y="3769678"/>
              <a:chExt cx="3338566" cy="146304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44D4024-45B5-8809-D07E-4F7C2D4D5ED4}"/>
                  </a:ext>
                </a:extLst>
              </p:cNvPr>
              <p:cNvCxnSpPr/>
              <p:nvPr/>
            </p:nvCxnSpPr>
            <p:spPr>
              <a:xfrm flipH="1">
                <a:off x="4432301" y="3784600"/>
                <a:ext cx="3328405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56AC61C-4E76-50F9-6A9E-7AB3A625D67C}"/>
                  </a:ext>
                </a:extLst>
              </p:cNvPr>
              <p:cNvCxnSpPr/>
              <p:nvPr/>
            </p:nvCxnSpPr>
            <p:spPr>
              <a:xfrm>
                <a:off x="4422140" y="3769678"/>
                <a:ext cx="0" cy="146304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4ED523-1295-8453-BD9F-BA8A0E79B756}"/>
                </a:ext>
              </a:extLst>
            </p:cNvPr>
            <p:cNvGrpSpPr/>
            <p:nvPr/>
          </p:nvGrpSpPr>
          <p:grpSpPr>
            <a:xfrm rot="10800000">
              <a:off x="9656425" y="5963902"/>
              <a:ext cx="4058349" cy="1463040"/>
              <a:chOff x="10162540" y="3617278"/>
              <a:chExt cx="4058349" cy="146304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3B14B04-B55F-5F7A-A259-8FE7F1C412E2}"/>
                  </a:ext>
                </a:extLst>
              </p:cNvPr>
              <p:cNvCxnSpPr/>
              <p:nvPr/>
            </p:nvCxnSpPr>
            <p:spPr>
              <a:xfrm rot="10800000">
                <a:off x="10172700" y="3632200"/>
                <a:ext cx="4048189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09A6216-36F2-B0F1-82F6-9E1435535C99}"/>
                  </a:ext>
                </a:extLst>
              </p:cNvPr>
              <p:cNvCxnSpPr/>
              <p:nvPr/>
            </p:nvCxnSpPr>
            <p:spPr>
              <a:xfrm>
                <a:off x="10162540" y="3617278"/>
                <a:ext cx="0" cy="146304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6453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0A0CB-2F96-4977-ACE3-B044482660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" y="0"/>
            <a:ext cx="12182156" cy="6858000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7929D5FE-94F8-888B-AC96-DCFB3A9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E8DD24B-E903-4036-97EC-4010BC980408}" type="slidenum">
              <a:rPr lang="en-US" sz="1800" b="1" smtClean="0">
                <a:solidFill>
                  <a:srgbClr val="2CA9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en-US" b="1" dirty="0">
              <a:solidFill>
                <a:srgbClr val="2CA9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C26B8-0114-615E-B08C-556EA9A150B8}"/>
              </a:ext>
            </a:extLst>
          </p:cNvPr>
          <p:cNvSpPr/>
          <p:nvPr/>
        </p:nvSpPr>
        <p:spPr>
          <a:xfrm>
            <a:off x="1297790" y="407670"/>
            <a:ext cx="62715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Complaint Module Integrated with Pak Hajj App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012EB-A8A6-934C-D873-99386A62C1D8}"/>
              </a:ext>
            </a:extLst>
          </p:cNvPr>
          <p:cNvSpPr/>
          <p:nvPr/>
        </p:nvSpPr>
        <p:spPr>
          <a:xfrm>
            <a:off x="1231116" y="1875254"/>
            <a:ext cx="637282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cap="none" spc="0" dirty="0">
                <a:ln w="0"/>
              </a:rPr>
              <a:t>This feature integrates smoothly with the Pak Hajj app, allowing Moavineen to report and address pilgrim issues directly within the existing platform.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0" cap="none" spc="0" dirty="0">
              <a:ln w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cap="none" spc="0" dirty="0">
                <a:ln w="0"/>
              </a:rPr>
              <a:t>Pilgrim complaints appear instantly on the Moavineen app interface. When a Haji files a complaint, it immediately shows up on Moavineen devices for prompt attention.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0" cap="none" spc="0" dirty="0">
              <a:ln w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cap="none" spc="0" dirty="0">
                <a:ln w="0"/>
              </a:rPr>
              <a:t>Moavineen can quickly respond to and resolve reported concerns, ensuring a satisfactory experience for all pilgrims during Hajj. This efficient system contributes to smoother operations and enhances overall satisfaction levels.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2018880-9AC4-D34A-B653-7F652655D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r="864"/>
          <a:stretch/>
        </p:blipFill>
        <p:spPr>
          <a:xfrm>
            <a:off x="7569304" y="0"/>
            <a:ext cx="343920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459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5E969-4300-0825-CE71-E4EC6092F8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" y="0"/>
            <a:ext cx="12182156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2DE5B2-8B0F-FDFB-5AE9-10AF92BF6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7" y="410707"/>
            <a:ext cx="719281" cy="7192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D1FF66-1637-C96E-53B1-AADD0F327447}"/>
              </a:ext>
            </a:extLst>
          </p:cNvPr>
          <p:cNvSpPr/>
          <p:nvPr/>
        </p:nvSpPr>
        <p:spPr>
          <a:xfrm>
            <a:off x="1911758" y="656390"/>
            <a:ext cx="703221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</a:pPr>
            <a:r>
              <a:rPr lang="en-US" sz="2400" b="1" dirty="0">
                <a:solidFill>
                  <a:schemeClr val="bg1"/>
                </a:solidFill>
                <a:ea typeface="+mj-ea"/>
                <a:cs typeface="+mj-cs"/>
              </a:rPr>
              <a:t>CMS integration with Pak Hajj App</a:t>
            </a:r>
          </a:p>
        </p:txBody>
      </p:sp>
      <p:sp>
        <p:nvSpPr>
          <p:cNvPr id="5" name="Freeform 4"/>
          <p:cNvSpPr/>
          <p:nvPr/>
        </p:nvSpPr>
        <p:spPr>
          <a:xfrm>
            <a:off x="921947" y="1934766"/>
            <a:ext cx="2458351" cy="1610449"/>
          </a:xfrm>
          <a:custGeom>
            <a:avLst/>
            <a:gdLst>
              <a:gd name="connsiteX0" fmla="*/ 0 w 4916702"/>
              <a:gd name="connsiteY0" fmla="*/ 322090 h 3220897"/>
              <a:gd name="connsiteX1" fmla="*/ 322090 w 4916702"/>
              <a:gd name="connsiteY1" fmla="*/ 0 h 3220897"/>
              <a:gd name="connsiteX2" fmla="*/ 4594612 w 4916702"/>
              <a:gd name="connsiteY2" fmla="*/ 0 h 3220897"/>
              <a:gd name="connsiteX3" fmla="*/ 4916702 w 4916702"/>
              <a:gd name="connsiteY3" fmla="*/ 322090 h 3220897"/>
              <a:gd name="connsiteX4" fmla="*/ 4916702 w 4916702"/>
              <a:gd name="connsiteY4" fmla="*/ 2898807 h 3220897"/>
              <a:gd name="connsiteX5" fmla="*/ 4594612 w 4916702"/>
              <a:gd name="connsiteY5" fmla="*/ 3220897 h 3220897"/>
              <a:gd name="connsiteX6" fmla="*/ 322090 w 4916702"/>
              <a:gd name="connsiteY6" fmla="*/ 3220897 h 3220897"/>
              <a:gd name="connsiteX7" fmla="*/ 0 w 4916702"/>
              <a:gd name="connsiteY7" fmla="*/ 2898807 h 3220897"/>
              <a:gd name="connsiteX8" fmla="*/ 0 w 4916702"/>
              <a:gd name="connsiteY8" fmla="*/ 322090 h 3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6702" h="3220897">
                <a:moveTo>
                  <a:pt x="0" y="322090"/>
                </a:moveTo>
                <a:cubicBezTo>
                  <a:pt x="0" y="144205"/>
                  <a:pt x="144205" y="0"/>
                  <a:pt x="322090" y="0"/>
                </a:cubicBezTo>
                <a:lnTo>
                  <a:pt x="4594612" y="0"/>
                </a:lnTo>
                <a:cubicBezTo>
                  <a:pt x="4772497" y="0"/>
                  <a:pt x="4916702" y="144205"/>
                  <a:pt x="4916702" y="322090"/>
                </a:cubicBezTo>
                <a:lnTo>
                  <a:pt x="4916702" y="2898807"/>
                </a:lnTo>
                <a:cubicBezTo>
                  <a:pt x="4916702" y="3076692"/>
                  <a:pt x="4772497" y="3220897"/>
                  <a:pt x="4594612" y="3220897"/>
                </a:cubicBezTo>
                <a:lnTo>
                  <a:pt x="322090" y="3220897"/>
                </a:lnTo>
                <a:cubicBezTo>
                  <a:pt x="144205" y="3220897"/>
                  <a:pt x="0" y="3076692"/>
                  <a:pt x="0" y="2898807"/>
                </a:cubicBezTo>
                <a:lnTo>
                  <a:pt x="0" y="322090"/>
                </a:lnTo>
                <a:close/>
              </a:path>
            </a:pathLst>
          </a:custGeom>
          <a:solidFill>
            <a:srgbClr val="E2ECD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509" tIns="100509" rIns="100509" bIns="100509" numCol="1" spcCol="1270" anchor="ctr" anchorCtr="0">
            <a:noAutofit/>
          </a:bodyPr>
          <a:lstStyle/>
          <a:p>
            <a:pPr algn="ctr" defTabSz="622300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1.Haji Directly</a:t>
            </a:r>
          </a:p>
          <a:p>
            <a:pPr algn="ctr" defTabSz="622300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2. Call Center REP. </a:t>
            </a:r>
          </a:p>
        </p:txBody>
      </p:sp>
      <p:sp>
        <p:nvSpPr>
          <p:cNvPr id="6" name="Freeform 5"/>
          <p:cNvSpPr/>
          <p:nvPr/>
        </p:nvSpPr>
        <p:spPr>
          <a:xfrm rot="21598094">
            <a:off x="3699913" y="2473937"/>
            <a:ext cx="709649" cy="529858"/>
          </a:xfrm>
          <a:custGeom>
            <a:avLst/>
            <a:gdLst>
              <a:gd name="connsiteX0" fmla="*/ 0 w 1419297"/>
              <a:gd name="connsiteY0" fmla="*/ 211943 h 1059716"/>
              <a:gd name="connsiteX1" fmla="*/ 889439 w 1419297"/>
              <a:gd name="connsiteY1" fmla="*/ 211943 h 1059716"/>
              <a:gd name="connsiteX2" fmla="*/ 889439 w 1419297"/>
              <a:gd name="connsiteY2" fmla="*/ 0 h 1059716"/>
              <a:gd name="connsiteX3" fmla="*/ 1419297 w 1419297"/>
              <a:gd name="connsiteY3" fmla="*/ 529858 h 1059716"/>
              <a:gd name="connsiteX4" fmla="*/ 889439 w 1419297"/>
              <a:gd name="connsiteY4" fmla="*/ 1059716 h 1059716"/>
              <a:gd name="connsiteX5" fmla="*/ 889439 w 1419297"/>
              <a:gd name="connsiteY5" fmla="*/ 847773 h 1059716"/>
              <a:gd name="connsiteX6" fmla="*/ 0 w 1419297"/>
              <a:gd name="connsiteY6" fmla="*/ 847773 h 1059716"/>
              <a:gd name="connsiteX7" fmla="*/ 0 w 1419297"/>
              <a:gd name="connsiteY7" fmla="*/ 211943 h 105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9297" h="1059716">
                <a:moveTo>
                  <a:pt x="0" y="211943"/>
                </a:moveTo>
                <a:lnTo>
                  <a:pt x="889439" y="211943"/>
                </a:lnTo>
                <a:lnTo>
                  <a:pt x="889439" y="0"/>
                </a:lnTo>
                <a:lnTo>
                  <a:pt x="1419297" y="529858"/>
                </a:lnTo>
                <a:lnTo>
                  <a:pt x="889439" y="1059716"/>
                </a:lnTo>
                <a:lnTo>
                  <a:pt x="889439" y="847773"/>
                </a:lnTo>
                <a:lnTo>
                  <a:pt x="0" y="847773"/>
                </a:lnTo>
                <a:lnTo>
                  <a:pt x="0" y="211943"/>
                </a:lnTo>
                <a:close/>
              </a:path>
            </a:pathLst>
          </a:custGeom>
          <a:solidFill>
            <a:srgbClr val="2CA957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-1" tIns="105971" rIns="158958" bIns="105972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695375" y="1932491"/>
            <a:ext cx="2352697" cy="1610449"/>
          </a:xfrm>
          <a:custGeom>
            <a:avLst/>
            <a:gdLst>
              <a:gd name="connsiteX0" fmla="*/ 0 w 4916702"/>
              <a:gd name="connsiteY0" fmla="*/ 322090 h 3220897"/>
              <a:gd name="connsiteX1" fmla="*/ 322090 w 4916702"/>
              <a:gd name="connsiteY1" fmla="*/ 0 h 3220897"/>
              <a:gd name="connsiteX2" fmla="*/ 4594612 w 4916702"/>
              <a:gd name="connsiteY2" fmla="*/ 0 h 3220897"/>
              <a:gd name="connsiteX3" fmla="*/ 4916702 w 4916702"/>
              <a:gd name="connsiteY3" fmla="*/ 322090 h 3220897"/>
              <a:gd name="connsiteX4" fmla="*/ 4916702 w 4916702"/>
              <a:gd name="connsiteY4" fmla="*/ 2898807 h 3220897"/>
              <a:gd name="connsiteX5" fmla="*/ 4594612 w 4916702"/>
              <a:gd name="connsiteY5" fmla="*/ 3220897 h 3220897"/>
              <a:gd name="connsiteX6" fmla="*/ 322090 w 4916702"/>
              <a:gd name="connsiteY6" fmla="*/ 3220897 h 3220897"/>
              <a:gd name="connsiteX7" fmla="*/ 0 w 4916702"/>
              <a:gd name="connsiteY7" fmla="*/ 2898807 h 3220897"/>
              <a:gd name="connsiteX8" fmla="*/ 0 w 4916702"/>
              <a:gd name="connsiteY8" fmla="*/ 322090 h 3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6702" h="3220897">
                <a:moveTo>
                  <a:pt x="0" y="322090"/>
                </a:moveTo>
                <a:cubicBezTo>
                  <a:pt x="0" y="144205"/>
                  <a:pt x="144205" y="0"/>
                  <a:pt x="322090" y="0"/>
                </a:cubicBezTo>
                <a:lnTo>
                  <a:pt x="4594612" y="0"/>
                </a:lnTo>
                <a:cubicBezTo>
                  <a:pt x="4772497" y="0"/>
                  <a:pt x="4916702" y="144205"/>
                  <a:pt x="4916702" y="322090"/>
                </a:cubicBezTo>
                <a:lnTo>
                  <a:pt x="4916702" y="2898807"/>
                </a:lnTo>
                <a:cubicBezTo>
                  <a:pt x="4916702" y="3076692"/>
                  <a:pt x="4772497" y="3220897"/>
                  <a:pt x="4594612" y="3220897"/>
                </a:cubicBezTo>
                <a:lnTo>
                  <a:pt x="322090" y="3220897"/>
                </a:lnTo>
                <a:cubicBezTo>
                  <a:pt x="144205" y="3220897"/>
                  <a:pt x="0" y="3076692"/>
                  <a:pt x="0" y="2898807"/>
                </a:cubicBezTo>
                <a:lnTo>
                  <a:pt x="0" y="322090"/>
                </a:lnTo>
                <a:close/>
              </a:path>
            </a:pathLst>
          </a:custGeom>
          <a:solidFill>
            <a:srgbClr val="E2ECD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509" tIns="100509" rIns="100509" bIns="100509" numCol="1" spcCol="1270" anchor="ctr" anchorCtr="0">
            <a:noAutofit/>
          </a:bodyPr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/>
                </a:solidFill>
              </a:rPr>
              <a:t>1.Ministry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/>
                </a:solidFill>
              </a:rPr>
              <a:t>2.DG Hajj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/>
                </a:solidFill>
              </a:rPr>
              <a:t>3.Director Movneen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/>
                </a:solidFill>
              </a:rPr>
              <a:t>4. Director Concern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/>
                </a:solidFill>
              </a:rPr>
              <a:t>5. Officer Concern</a:t>
            </a:r>
          </a:p>
        </p:txBody>
      </p:sp>
      <p:sp>
        <p:nvSpPr>
          <p:cNvPr id="8" name="Freeform 7"/>
          <p:cNvSpPr/>
          <p:nvPr/>
        </p:nvSpPr>
        <p:spPr>
          <a:xfrm rot="1911">
            <a:off x="7692392" y="2473910"/>
            <a:ext cx="704853" cy="529858"/>
          </a:xfrm>
          <a:custGeom>
            <a:avLst/>
            <a:gdLst>
              <a:gd name="connsiteX0" fmla="*/ 0 w 1409706"/>
              <a:gd name="connsiteY0" fmla="*/ 211943 h 1059716"/>
              <a:gd name="connsiteX1" fmla="*/ 879848 w 1409706"/>
              <a:gd name="connsiteY1" fmla="*/ 211943 h 1059716"/>
              <a:gd name="connsiteX2" fmla="*/ 879848 w 1409706"/>
              <a:gd name="connsiteY2" fmla="*/ 0 h 1059716"/>
              <a:gd name="connsiteX3" fmla="*/ 1409706 w 1409706"/>
              <a:gd name="connsiteY3" fmla="*/ 529858 h 1059716"/>
              <a:gd name="connsiteX4" fmla="*/ 879848 w 1409706"/>
              <a:gd name="connsiteY4" fmla="*/ 1059716 h 1059716"/>
              <a:gd name="connsiteX5" fmla="*/ 879848 w 1409706"/>
              <a:gd name="connsiteY5" fmla="*/ 847773 h 1059716"/>
              <a:gd name="connsiteX6" fmla="*/ 0 w 1409706"/>
              <a:gd name="connsiteY6" fmla="*/ 847773 h 1059716"/>
              <a:gd name="connsiteX7" fmla="*/ 0 w 1409706"/>
              <a:gd name="connsiteY7" fmla="*/ 211943 h 105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706" h="1059716">
                <a:moveTo>
                  <a:pt x="0" y="211943"/>
                </a:moveTo>
                <a:lnTo>
                  <a:pt x="879848" y="211943"/>
                </a:lnTo>
                <a:lnTo>
                  <a:pt x="879848" y="0"/>
                </a:lnTo>
                <a:lnTo>
                  <a:pt x="1409706" y="529858"/>
                </a:lnTo>
                <a:lnTo>
                  <a:pt x="879848" y="1059716"/>
                </a:lnTo>
                <a:lnTo>
                  <a:pt x="879848" y="847773"/>
                </a:lnTo>
                <a:lnTo>
                  <a:pt x="0" y="847773"/>
                </a:lnTo>
                <a:lnTo>
                  <a:pt x="0" y="211943"/>
                </a:lnTo>
                <a:close/>
              </a:path>
            </a:pathLst>
          </a:custGeom>
          <a:solidFill>
            <a:srgbClr val="2CA957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-1" tIns="105972" rIns="158958" bIns="105971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957411" y="1934766"/>
            <a:ext cx="2458351" cy="1610449"/>
          </a:xfrm>
          <a:custGeom>
            <a:avLst/>
            <a:gdLst>
              <a:gd name="connsiteX0" fmla="*/ 0 w 4916702"/>
              <a:gd name="connsiteY0" fmla="*/ 322090 h 3220897"/>
              <a:gd name="connsiteX1" fmla="*/ 322090 w 4916702"/>
              <a:gd name="connsiteY1" fmla="*/ 0 h 3220897"/>
              <a:gd name="connsiteX2" fmla="*/ 4594612 w 4916702"/>
              <a:gd name="connsiteY2" fmla="*/ 0 h 3220897"/>
              <a:gd name="connsiteX3" fmla="*/ 4916702 w 4916702"/>
              <a:gd name="connsiteY3" fmla="*/ 322090 h 3220897"/>
              <a:gd name="connsiteX4" fmla="*/ 4916702 w 4916702"/>
              <a:gd name="connsiteY4" fmla="*/ 2898807 h 3220897"/>
              <a:gd name="connsiteX5" fmla="*/ 4594612 w 4916702"/>
              <a:gd name="connsiteY5" fmla="*/ 3220897 h 3220897"/>
              <a:gd name="connsiteX6" fmla="*/ 322090 w 4916702"/>
              <a:gd name="connsiteY6" fmla="*/ 3220897 h 3220897"/>
              <a:gd name="connsiteX7" fmla="*/ 0 w 4916702"/>
              <a:gd name="connsiteY7" fmla="*/ 2898807 h 3220897"/>
              <a:gd name="connsiteX8" fmla="*/ 0 w 4916702"/>
              <a:gd name="connsiteY8" fmla="*/ 322090 h 3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6702" h="3220897">
                <a:moveTo>
                  <a:pt x="0" y="322090"/>
                </a:moveTo>
                <a:cubicBezTo>
                  <a:pt x="0" y="144205"/>
                  <a:pt x="144205" y="0"/>
                  <a:pt x="322090" y="0"/>
                </a:cubicBezTo>
                <a:lnTo>
                  <a:pt x="4594612" y="0"/>
                </a:lnTo>
                <a:cubicBezTo>
                  <a:pt x="4772497" y="0"/>
                  <a:pt x="4916702" y="144205"/>
                  <a:pt x="4916702" y="322090"/>
                </a:cubicBezTo>
                <a:lnTo>
                  <a:pt x="4916702" y="2898807"/>
                </a:lnTo>
                <a:cubicBezTo>
                  <a:pt x="4916702" y="3076692"/>
                  <a:pt x="4772497" y="3220897"/>
                  <a:pt x="4594612" y="3220897"/>
                </a:cubicBezTo>
                <a:lnTo>
                  <a:pt x="322090" y="3220897"/>
                </a:lnTo>
                <a:cubicBezTo>
                  <a:pt x="144205" y="3220897"/>
                  <a:pt x="0" y="3076692"/>
                  <a:pt x="0" y="2898807"/>
                </a:cubicBezTo>
                <a:lnTo>
                  <a:pt x="0" y="322090"/>
                </a:lnTo>
                <a:close/>
              </a:path>
            </a:pathLst>
          </a:custGeom>
          <a:solidFill>
            <a:srgbClr val="E2ECD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509" tIns="100509" rIns="100509" bIns="100509" numCol="1" spcCol="1270" anchor="ctr" anchorCtr="0">
            <a:noAutofit/>
          </a:bodyPr>
          <a:lstStyle/>
          <a:p>
            <a:pPr algn="ctr" defTabSz="622300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Officer Concern on Movneen App</a:t>
            </a:r>
          </a:p>
        </p:txBody>
      </p:sp>
      <p:sp>
        <p:nvSpPr>
          <p:cNvPr id="10" name="Freeform 9"/>
          <p:cNvSpPr/>
          <p:nvPr/>
        </p:nvSpPr>
        <p:spPr>
          <a:xfrm>
            <a:off x="9921657" y="3636677"/>
            <a:ext cx="529859" cy="679795"/>
          </a:xfrm>
          <a:custGeom>
            <a:avLst/>
            <a:gdLst>
              <a:gd name="connsiteX0" fmla="*/ 0 w 1359589"/>
              <a:gd name="connsiteY0" fmla="*/ 211943 h 1059716"/>
              <a:gd name="connsiteX1" fmla="*/ 829731 w 1359589"/>
              <a:gd name="connsiteY1" fmla="*/ 211943 h 1059716"/>
              <a:gd name="connsiteX2" fmla="*/ 829731 w 1359589"/>
              <a:gd name="connsiteY2" fmla="*/ 0 h 1059716"/>
              <a:gd name="connsiteX3" fmla="*/ 1359589 w 1359589"/>
              <a:gd name="connsiteY3" fmla="*/ 529858 h 1059716"/>
              <a:gd name="connsiteX4" fmla="*/ 829731 w 1359589"/>
              <a:gd name="connsiteY4" fmla="*/ 1059716 h 1059716"/>
              <a:gd name="connsiteX5" fmla="*/ 829731 w 1359589"/>
              <a:gd name="connsiteY5" fmla="*/ 847773 h 1059716"/>
              <a:gd name="connsiteX6" fmla="*/ 0 w 1359589"/>
              <a:gd name="connsiteY6" fmla="*/ 847773 h 1059716"/>
              <a:gd name="connsiteX7" fmla="*/ 0 w 1359589"/>
              <a:gd name="connsiteY7" fmla="*/ 211943 h 105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9589" h="1059716">
                <a:moveTo>
                  <a:pt x="1087671" y="0"/>
                </a:moveTo>
                <a:lnTo>
                  <a:pt x="1087671" y="646724"/>
                </a:lnTo>
                <a:lnTo>
                  <a:pt x="1359588" y="646724"/>
                </a:lnTo>
                <a:lnTo>
                  <a:pt x="679795" y="1059716"/>
                </a:lnTo>
                <a:lnTo>
                  <a:pt x="1" y="646724"/>
                </a:lnTo>
                <a:lnTo>
                  <a:pt x="271918" y="646724"/>
                </a:lnTo>
                <a:lnTo>
                  <a:pt x="271918" y="0"/>
                </a:lnTo>
                <a:lnTo>
                  <a:pt x="1087671" y="0"/>
                </a:lnTo>
                <a:close/>
              </a:path>
            </a:pathLst>
          </a:custGeom>
          <a:solidFill>
            <a:srgbClr val="2CA957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5972" tIns="1" rIns="105972" bIns="158958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957411" y="4988529"/>
            <a:ext cx="2458351" cy="1610449"/>
          </a:xfrm>
          <a:custGeom>
            <a:avLst/>
            <a:gdLst>
              <a:gd name="connsiteX0" fmla="*/ 0 w 4916702"/>
              <a:gd name="connsiteY0" fmla="*/ 322090 h 3220897"/>
              <a:gd name="connsiteX1" fmla="*/ 322090 w 4916702"/>
              <a:gd name="connsiteY1" fmla="*/ 0 h 3220897"/>
              <a:gd name="connsiteX2" fmla="*/ 4594612 w 4916702"/>
              <a:gd name="connsiteY2" fmla="*/ 0 h 3220897"/>
              <a:gd name="connsiteX3" fmla="*/ 4916702 w 4916702"/>
              <a:gd name="connsiteY3" fmla="*/ 322090 h 3220897"/>
              <a:gd name="connsiteX4" fmla="*/ 4916702 w 4916702"/>
              <a:gd name="connsiteY4" fmla="*/ 2898807 h 3220897"/>
              <a:gd name="connsiteX5" fmla="*/ 4594612 w 4916702"/>
              <a:gd name="connsiteY5" fmla="*/ 3220897 h 3220897"/>
              <a:gd name="connsiteX6" fmla="*/ 322090 w 4916702"/>
              <a:gd name="connsiteY6" fmla="*/ 3220897 h 3220897"/>
              <a:gd name="connsiteX7" fmla="*/ 0 w 4916702"/>
              <a:gd name="connsiteY7" fmla="*/ 2898807 h 3220897"/>
              <a:gd name="connsiteX8" fmla="*/ 0 w 4916702"/>
              <a:gd name="connsiteY8" fmla="*/ 322090 h 3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6702" h="3220897">
                <a:moveTo>
                  <a:pt x="0" y="322090"/>
                </a:moveTo>
                <a:cubicBezTo>
                  <a:pt x="0" y="144205"/>
                  <a:pt x="144205" y="0"/>
                  <a:pt x="322090" y="0"/>
                </a:cubicBezTo>
                <a:lnTo>
                  <a:pt x="4594612" y="0"/>
                </a:lnTo>
                <a:cubicBezTo>
                  <a:pt x="4772497" y="0"/>
                  <a:pt x="4916702" y="144205"/>
                  <a:pt x="4916702" y="322090"/>
                </a:cubicBezTo>
                <a:lnTo>
                  <a:pt x="4916702" y="2898807"/>
                </a:lnTo>
                <a:cubicBezTo>
                  <a:pt x="4916702" y="3076692"/>
                  <a:pt x="4772497" y="3220897"/>
                  <a:pt x="4594612" y="3220897"/>
                </a:cubicBezTo>
                <a:lnTo>
                  <a:pt x="322090" y="3220897"/>
                </a:lnTo>
                <a:cubicBezTo>
                  <a:pt x="144205" y="3220897"/>
                  <a:pt x="0" y="3076692"/>
                  <a:pt x="0" y="2898807"/>
                </a:cubicBezTo>
                <a:lnTo>
                  <a:pt x="0" y="322090"/>
                </a:lnTo>
                <a:close/>
              </a:path>
            </a:pathLst>
          </a:custGeom>
          <a:solidFill>
            <a:srgbClr val="E2ECD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509" tIns="100509" rIns="100509" bIns="100509" numCol="1" spcCol="1270" anchor="ctr" anchorCtr="0">
            <a:noAutofit/>
          </a:bodyPr>
          <a:lstStyle/>
          <a:p>
            <a:pPr algn="ctr" defTabSz="622300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Complaint will be escalated  through Hierarchy </a:t>
            </a:r>
          </a:p>
        </p:txBody>
      </p:sp>
      <p:sp>
        <p:nvSpPr>
          <p:cNvPr id="12" name="Freeform 11"/>
          <p:cNvSpPr/>
          <p:nvPr/>
        </p:nvSpPr>
        <p:spPr>
          <a:xfrm>
            <a:off x="7677344" y="5528823"/>
            <a:ext cx="734950" cy="529859"/>
          </a:xfrm>
          <a:custGeom>
            <a:avLst/>
            <a:gdLst>
              <a:gd name="connsiteX0" fmla="*/ 0 w 1469898"/>
              <a:gd name="connsiteY0" fmla="*/ 211943 h 1059716"/>
              <a:gd name="connsiteX1" fmla="*/ 940040 w 1469898"/>
              <a:gd name="connsiteY1" fmla="*/ 211943 h 1059716"/>
              <a:gd name="connsiteX2" fmla="*/ 940040 w 1469898"/>
              <a:gd name="connsiteY2" fmla="*/ 0 h 1059716"/>
              <a:gd name="connsiteX3" fmla="*/ 1469898 w 1469898"/>
              <a:gd name="connsiteY3" fmla="*/ 529858 h 1059716"/>
              <a:gd name="connsiteX4" fmla="*/ 940040 w 1469898"/>
              <a:gd name="connsiteY4" fmla="*/ 1059716 h 1059716"/>
              <a:gd name="connsiteX5" fmla="*/ 940040 w 1469898"/>
              <a:gd name="connsiteY5" fmla="*/ 847773 h 1059716"/>
              <a:gd name="connsiteX6" fmla="*/ 0 w 1469898"/>
              <a:gd name="connsiteY6" fmla="*/ 847773 h 1059716"/>
              <a:gd name="connsiteX7" fmla="*/ 0 w 1469898"/>
              <a:gd name="connsiteY7" fmla="*/ 211943 h 105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9898" h="1059716">
                <a:moveTo>
                  <a:pt x="1469898" y="847773"/>
                </a:moveTo>
                <a:lnTo>
                  <a:pt x="529858" y="847773"/>
                </a:lnTo>
                <a:lnTo>
                  <a:pt x="529858" y="1059716"/>
                </a:lnTo>
                <a:lnTo>
                  <a:pt x="0" y="529858"/>
                </a:lnTo>
                <a:lnTo>
                  <a:pt x="529858" y="0"/>
                </a:lnTo>
                <a:lnTo>
                  <a:pt x="529858" y="211943"/>
                </a:lnTo>
                <a:lnTo>
                  <a:pt x="1469898" y="211943"/>
                </a:lnTo>
                <a:lnTo>
                  <a:pt x="1469898" y="847773"/>
                </a:lnTo>
                <a:close/>
              </a:path>
            </a:pathLst>
          </a:custGeom>
          <a:solidFill>
            <a:srgbClr val="2CA957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8958" tIns="105972" rIns="1" bIns="105972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695375" y="4988529"/>
            <a:ext cx="2458351" cy="1610449"/>
          </a:xfrm>
          <a:custGeom>
            <a:avLst/>
            <a:gdLst>
              <a:gd name="connsiteX0" fmla="*/ 0 w 4916702"/>
              <a:gd name="connsiteY0" fmla="*/ 322090 h 3220897"/>
              <a:gd name="connsiteX1" fmla="*/ 322090 w 4916702"/>
              <a:gd name="connsiteY1" fmla="*/ 0 h 3220897"/>
              <a:gd name="connsiteX2" fmla="*/ 4594612 w 4916702"/>
              <a:gd name="connsiteY2" fmla="*/ 0 h 3220897"/>
              <a:gd name="connsiteX3" fmla="*/ 4916702 w 4916702"/>
              <a:gd name="connsiteY3" fmla="*/ 322090 h 3220897"/>
              <a:gd name="connsiteX4" fmla="*/ 4916702 w 4916702"/>
              <a:gd name="connsiteY4" fmla="*/ 2898807 h 3220897"/>
              <a:gd name="connsiteX5" fmla="*/ 4594612 w 4916702"/>
              <a:gd name="connsiteY5" fmla="*/ 3220897 h 3220897"/>
              <a:gd name="connsiteX6" fmla="*/ 322090 w 4916702"/>
              <a:gd name="connsiteY6" fmla="*/ 3220897 h 3220897"/>
              <a:gd name="connsiteX7" fmla="*/ 0 w 4916702"/>
              <a:gd name="connsiteY7" fmla="*/ 2898807 h 3220897"/>
              <a:gd name="connsiteX8" fmla="*/ 0 w 4916702"/>
              <a:gd name="connsiteY8" fmla="*/ 322090 h 3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6702" h="3220897">
                <a:moveTo>
                  <a:pt x="0" y="322090"/>
                </a:moveTo>
                <a:cubicBezTo>
                  <a:pt x="0" y="144205"/>
                  <a:pt x="144205" y="0"/>
                  <a:pt x="322090" y="0"/>
                </a:cubicBezTo>
                <a:lnTo>
                  <a:pt x="4594612" y="0"/>
                </a:lnTo>
                <a:cubicBezTo>
                  <a:pt x="4772497" y="0"/>
                  <a:pt x="4916702" y="144205"/>
                  <a:pt x="4916702" y="322090"/>
                </a:cubicBezTo>
                <a:lnTo>
                  <a:pt x="4916702" y="2898807"/>
                </a:lnTo>
                <a:cubicBezTo>
                  <a:pt x="4916702" y="3076692"/>
                  <a:pt x="4772497" y="3220897"/>
                  <a:pt x="4594612" y="3220897"/>
                </a:cubicBezTo>
                <a:lnTo>
                  <a:pt x="322090" y="3220897"/>
                </a:lnTo>
                <a:cubicBezTo>
                  <a:pt x="144205" y="3220897"/>
                  <a:pt x="0" y="3076692"/>
                  <a:pt x="0" y="2898807"/>
                </a:cubicBezTo>
                <a:lnTo>
                  <a:pt x="0" y="322090"/>
                </a:lnTo>
                <a:close/>
              </a:path>
            </a:pathLst>
          </a:custGeom>
          <a:solidFill>
            <a:srgbClr val="E2ECD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509" tIns="100509" rIns="100509" bIns="100509" numCol="1" spcCol="1270" anchor="ctr" anchorCtr="0">
            <a:noAutofit/>
          </a:bodyPr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1. User End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2. Admin End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3. Overall stats updated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E5040FF-20A4-CE3F-41A2-79030554F972}"/>
              </a:ext>
            </a:extLst>
          </p:cNvPr>
          <p:cNvSpPr/>
          <p:nvPr/>
        </p:nvSpPr>
        <p:spPr>
          <a:xfrm>
            <a:off x="940208" y="1403275"/>
            <a:ext cx="2421830" cy="462064"/>
          </a:xfrm>
          <a:prstGeom prst="roundRect">
            <a:avLst/>
          </a:prstGeom>
          <a:solidFill>
            <a:srgbClr val="2CA95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Launch Complaint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63FF59D-8E40-A839-9BDE-4CC0BBA72E41}"/>
              </a:ext>
            </a:extLst>
          </p:cNvPr>
          <p:cNvSpPr/>
          <p:nvPr/>
        </p:nvSpPr>
        <p:spPr>
          <a:xfrm>
            <a:off x="4695375" y="1403275"/>
            <a:ext cx="2458351" cy="462064"/>
          </a:xfrm>
          <a:prstGeom prst="roundRect">
            <a:avLst/>
          </a:prstGeom>
          <a:solidFill>
            <a:srgbClr val="2CA95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Display to 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F1C131C-23B4-6FE1-56AE-26FABDD0F895}"/>
              </a:ext>
            </a:extLst>
          </p:cNvPr>
          <p:cNvSpPr/>
          <p:nvPr/>
        </p:nvSpPr>
        <p:spPr>
          <a:xfrm>
            <a:off x="8957411" y="1394281"/>
            <a:ext cx="2458351" cy="462064"/>
          </a:xfrm>
          <a:prstGeom prst="roundRect">
            <a:avLst/>
          </a:prstGeom>
          <a:solidFill>
            <a:srgbClr val="2CA95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Action 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2BE3A5F-ECAD-4223-5B77-9007A8C7301B}"/>
              </a:ext>
            </a:extLst>
          </p:cNvPr>
          <p:cNvSpPr/>
          <p:nvPr/>
        </p:nvSpPr>
        <p:spPr>
          <a:xfrm>
            <a:off x="8957411" y="4430527"/>
            <a:ext cx="2458351" cy="462064"/>
          </a:xfrm>
          <a:prstGeom prst="roundRect">
            <a:avLst/>
          </a:prstGeom>
          <a:solidFill>
            <a:srgbClr val="2CA95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 Case of Delay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0EA26CD-5EC6-23F3-1FC0-5D6866940F40}"/>
              </a:ext>
            </a:extLst>
          </p:cNvPr>
          <p:cNvSpPr/>
          <p:nvPr/>
        </p:nvSpPr>
        <p:spPr>
          <a:xfrm>
            <a:off x="4695375" y="4430527"/>
            <a:ext cx="2458351" cy="462064"/>
          </a:xfrm>
          <a:prstGeom prst="roundRect">
            <a:avLst/>
          </a:prstGeom>
          <a:solidFill>
            <a:srgbClr val="2CA95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History Logs</a:t>
            </a:r>
          </a:p>
        </p:txBody>
      </p:sp>
      <p:pic>
        <p:nvPicPr>
          <p:cNvPr id="18" name="Graphic 17" descr="Arrow circle">
            <a:extLst>
              <a:ext uri="{FF2B5EF4-FFF2-40B4-BE49-F238E27FC236}">
                <a16:creationId xmlns:a16="http://schemas.microsoft.com/office/drawing/2014/main" id="{4FE4B764-E8F6-05F5-15D4-419141457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45253" y="1402189"/>
            <a:ext cx="457200" cy="457200"/>
          </a:xfrm>
          <a:prstGeom prst="rect">
            <a:avLst/>
          </a:prstGeom>
        </p:spPr>
      </p:pic>
      <p:pic>
        <p:nvPicPr>
          <p:cNvPr id="20" name="Graphic 19" descr="Workflow">
            <a:extLst>
              <a:ext uri="{FF2B5EF4-FFF2-40B4-BE49-F238E27FC236}">
                <a16:creationId xmlns:a16="http://schemas.microsoft.com/office/drawing/2014/main" id="{87209089-E076-3E44-1361-FD9C539669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61082" y="4435391"/>
            <a:ext cx="457200" cy="457200"/>
          </a:xfrm>
          <a:prstGeom prst="rect">
            <a:avLst/>
          </a:prstGeom>
        </p:spPr>
      </p:pic>
      <p:pic>
        <p:nvPicPr>
          <p:cNvPr id="24" name="Graphic 23" descr="Subtitles RTL">
            <a:extLst>
              <a:ext uri="{FF2B5EF4-FFF2-40B4-BE49-F238E27FC236}">
                <a16:creationId xmlns:a16="http://schemas.microsoft.com/office/drawing/2014/main" id="{A33ACE58-C444-677C-1A2D-7189119E68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96433" y="1437194"/>
            <a:ext cx="457200" cy="457200"/>
          </a:xfrm>
          <a:prstGeom prst="rect">
            <a:avLst/>
          </a:prstGeom>
        </p:spPr>
      </p:pic>
      <p:pic>
        <p:nvPicPr>
          <p:cNvPr id="26" name="Graphic 25" descr="Eye">
            <a:extLst>
              <a:ext uri="{FF2B5EF4-FFF2-40B4-BE49-F238E27FC236}">
                <a16:creationId xmlns:a16="http://schemas.microsoft.com/office/drawing/2014/main" id="{1D1D7175-6725-60F7-35B5-F5F2A5678C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788723" y="1399145"/>
            <a:ext cx="457200" cy="457200"/>
          </a:xfrm>
          <a:prstGeom prst="rect">
            <a:avLst/>
          </a:prstGeom>
        </p:spPr>
      </p:pic>
      <p:pic>
        <p:nvPicPr>
          <p:cNvPr id="28" name="Graphic 27" descr="Research">
            <a:extLst>
              <a:ext uri="{FF2B5EF4-FFF2-40B4-BE49-F238E27FC236}">
                <a16:creationId xmlns:a16="http://schemas.microsoft.com/office/drawing/2014/main" id="{2DA05F38-0169-CE35-06DF-9855EC5FE4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962361" y="442231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0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599258-E5EB-B285-2F38-BEAF79700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" y="0"/>
            <a:ext cx="12182156" cy="6858000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7929D5FE-94F8-888B-AC96-DCFB3A9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E8DD24B-E903-4036-97EC-4010BC980408}" type="slidenum">
              <a:rPr lang="en-US" sz="1800" b="1" smtClean="0">
                <a:solidFill>
                  <a:srgbClr val="2CA9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en-US" b="1" dirty="0">
              <a:solidFill>
                <a:srgbClr val="2CA9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C26B8-0114-615E-B08C-556EA9A150B8}"/>
              </a:ext>
            </a:extLst>
          </p:cNvPr>
          <p:cNvSpPr/>
          <p:nvPr/>
        </p:nvSpPr>
        <p:spPr>
          <a:xfrm>
            <a:off x="1297790" y="712470"/>
            <a:ext cx="62715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KSA Induction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012EB-A8A6-934C-D873-99386A62C1D8}"/>
              </a:ext>
            </a:extLst>
          </p:cNvPr>
          <p:cNvSpPr/>
          <p:nvPr/>
        </p:nvSpPr>
        <p:spPr>
          <a:xfrm>
            <a:off x="1231116" y="1760954"/>
            <a:ext cx="637282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cap="none" spc="0" dirty="0">
                <a:ln w="0"/>
              </a:rPr>
              <a:t>Enable Moavineen to use a mobile app for Hajj pilgrim check-in/check-out at airports, buildings, and during travel between Medina and Makkah.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0" cap="none" spc="0" dirty="0">
              <a:ln w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cap="none" spc="0" dirty="0">
                <a:ln w="0"/>
              </a:rPr>
              <a:t>Integrate scanning technology into the app to verify pilgrim identities and statuses in real-time, enhancing efficiency and accuracy of monitoring.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0" cap="none" spc="0" dirty="0">
              <a:ln w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2018880-9AC4-D34A-B653-7F652655D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r="864"/>
          <a:stretch/>
        </p:blipFill>
        <p:spPr>
          <a:xfrm>
            <a:off x="7569304" y="0"/>
            <a:ext cx="343920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85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660C-17E7-11B4-FE56-A0A6811BA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" y="0"/>
            <a:ext cx="12182156" cy="6858000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7929D5FE-94F8-888B-AC96-DCFB3A9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E8DD24B-E903-4036-97EC-4010BC980408}" type="slidenum">
              <a:rPr lang="en-US" sz="1800" b="1" smtClean="0">
                <a:solidFill>
                  <a:srgbClr val="2CA9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en-US" b="1" dirty="0">
              <a:solidFill>
                <a:srgbClr val="2CA9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C26B8-0114-615E-B08C-556EA9A150B8}"/>
              </a:ext>
            </a:extLst>
          </p:cNvPr>
          <p:cNvSpPr/>
          <p:nvPr/>
        </p:nvSpPr>
        <p:spPr>
          <a:xfrm>
            <a:off x="1297790" y="712470"/>
            <a:ext cx="62715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a Haji Module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012EB-A8A6-934C-D873-99386A62C1D8}"/>
              </a:ext>
            </a:extLst>
          </p:cNvPr>
          <p:cNvSpPr/>
          <p:nvPr/>
        </p:nvSpPr>
        <p:spPr>
          <a:xfrm>
            <a:off x="1231116" y="1760954"/>
            <a:ext cx="637282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000" b="0" cap="none" spc="0" dirty="0">
              <a:ln w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cap="none" spc="0" dirty="0">
                <a:ln w="0"/>
              </a:rPr>
              <a:t>Implement a centralized database for pilgrim profiles and travel details, allowing Moavineen to quickly access information and locate individuals in need.</a:t>
            </a:r>
          </a:p>
          <a:p>
            <a:endParaRPr lang="en-US" sz="2000" b="0" cap="none" spc="0" dirty="0">
              <a:ln w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cap="none" spc="0" dirty="0">
                <a:ln w="0"/>
              </a:rPr>
              <a:t>Provide Moavineen with specialized training in search and rescue procedures tailored for crowded pilgrimage settings, ensuring efficient response and collaboration 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2018880-9AC4-D34A-B653-7F652655D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7569304" y="0"/>
            <a:ext cx="343920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4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423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NITB</dc:creator>
  <cp:lastModifiedBy>NITB</cp:lastModifiedBy>
  <cp:revision>1</cp:revision>
  <dcterms:created xsi:type="dcterms:W3CDTF">2024-12-26T05:44:44Z</dcterms:created>
  <dcterms:modified xsi:type="dcterms:W3CDTF">2024-12-26T05:45:54Z</dcterms:modified>
</cp:coreProperties>
</file>